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381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596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Northwind Traders - </a:t>
            </a:r>
            <a:r>
              <a:rPr lang="en-US" sz="4450" b="1" dirty="0" smtClean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</a:t>
            </a: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Analytics &amp; Business Intelligence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89" y="396442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data analysis and strategic insights to drive business growth through advanced </a:t>
            </a:r>
            <a:r>
              <a:rPr lang="en-US" sz="175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analytics and Power BI visualization</a:t>
            </a:r>
            <a:endParaRPr lang="en-US" sz="1750" dirty="0"/>
          </a:p>
        </p:txBody>
      </p:sp>
      <p:sp>
        <p:nvSpPr>
          <p:cNvPr id="5" name="TextBox 4"/>
          <p:cNvSpPr txBox="1"/>
          <p:nvPr/>
        </p:nvSpPr>
        <p:spPr>
          <a:xfrm>
            <a:off x="6280189" y="5337543"/>
            <a:ext cx="61137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Presented By : Rupesh Gupta</a:t>
            </a:r>
          </a:p>
          <a:p>
            <a:r>
              <a:rPr lang="en-US" sz="2800" dirty="0" smtClean="0"/>
              <a:t>Course: Data Analytics                      </a:t>
            </a:r>
          </a:p>
          <a:p>
            <a:r>
              <a:rPr lang="en-US" sz="2400" dirty="0" smtClean="0"/>
              <a:t>Date: 12th Sept 2025 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936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2223" y="2798207"/>
            <a:ext cx="8515826" cy="573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Next Steps &amp; Implementation Timeline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303770" y="3646765"/>
            <a:ext cx="22860" cy="3580686"/>
          </a:xfrm>
          <a:prstGeom prst="roundRect">
            <a:avLst>
              <a:gd name="adj" fmla="val 337126"/>
            </a:avLst>
          </a:prstGeom>
          <a:solidFill>
            <a:srgbClr val="C0C1D7"/>
          </a:solidFill>
          <a:ln/>
        </p:spPr>
      </p:sp>
      <p:sp>
        <p:nvSpPr>
          <p:cNvPr id="5" name="Shape 2"/>
          <p:cNvSpPr/>
          <p:nvPr/>
        </p:nvSpPr>
        <p:spPr>
          <a:xfrm>
            <a:off x="6581239" y="3841671"/>
            <a:ext cx="550426" cy="22860"/>
          </a:xfrm>
          <a:prstGeom prst="roundRect">
            <a:avLst>
              <a:gd name="adj" fmla="val 337126"/>
            </a:avLst>
          </a:prstGeom>
          <a:solidFill>
            <a:srgbClr val="C0C1D7"/>
          </a:solidFill>
          <a:ln/>
        </p:spPr>
      </p:sp>
      <p:sp>
        <p:nvSpPr>
          <p:cNvPr id="6" name="Shape 3"/>
          <p:cNvSpPr/>
          <p:nvPr/>
        </p:nvSpPr>
        <p:spPr>
          <a:xfrm>
            <a:off x="7108805" y="3646765"/>
            <a:ext cx="412790" cy="41279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177564" y="3681115"/>
            <a:ext cx="27515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50" dirty="0"/>
          </a:p>
        </p:txBody>
      </p:sp>
      <p:sp>
        <p:nvSpPr>
          <p:cNvPr id="8" name="Text 5"/>
          <p:cNvSpPr/>
          <p:nvPr/>
        </p:nvSpPr>
        <p:spPr>
          <a:xfrm>
            <a:off x="3038475" y="3709749"/>
            <a:ext cx="3359348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1: Foundation (30 days)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42223" y="4106347"/>
            <a:ext cx="5755600" cy="880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enhanced Power BI dashboards and establish automated reporting systems for real-time business monitoring and decision-making capabilities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8735" y="4942523"/>
            <a:ext cx="550426" cy="22860"/>
          </a:xfrm>
          <a:prstGeom prst="roundRect">
            <a:avLst>
              <a:gd name="adj" fmla="val 337126"/>
            </a:avLst>
          </a:prstGeom>
          <a:solidFill>
            <a:srgbClr val="C0C1D7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805" y="4747617"/>
            <a:ext cx="412790" cy="41279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177564" y="4781967"/>
            <a:ext cx="27515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8232577" y="4810601"/>
            <a:ext cx="3577233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2: Optimization (60 days)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232577" y="5207198"/>
            <a:ext cx="5755600" cy="880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customer retention programs and begin geographic expansion initiatives while optimizing inventory management processes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581239" y="5891451"/>
            <a:ext cx="550426" cy="22860"/>
          </a:xfrm>
          <a:prstGeom prst="roundRect">
            <a:avLst>
              <a:gd name="adj" fmla="val 337126"/>
            </a:avLst>
          </a:prstGeom>
          <a:solidFill>
            <a:srgbClr val="C0C1D7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805" y="5696545"/>
            <a:ext cx="412790" cy="412790"/>
          </a:xfrm>
          <a:prstGeom prst="roundRect">
            <a:avLst>
              <a:gd name="adj" fmla="val 186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177564" y="5730895"/>
            <a:ext cx="275153" cy="343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50" dirty="0"/>
          </a:p>
        </p:txBody>
      </p:sp>
      <p:sp>
        <p:nvSpPr>
          <p:cNvPr id="18" name="Text 15"/>
          <p:cNvSpPr/>
          <p:nvPr/>
        </p:nvSpPr>
        <p:spPr>
          <a:xfrm>
            <a:off x="3430072" y="5759529"/>
            <a:ext cx="2967752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Phase 3: Growth (90 days)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42223" y="6156127"/>
            <a:ext cx="5755600" cy="880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 full strategic recommendations and measure impact against established KPIs to ensure sustainable business growth and profitability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642223" y="7433786"/>
            <a:ext cx="1334595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Ready to transform data insights into measurable business results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434" y="483513"/>
            <a:ext cx="7284601" cy="549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 &amp; Methodology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34" y="1494592"/>
            <a:ext cx="6485215" cy="64852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37371" y="1472684"/>
            <a:ext cx="219825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Goals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37371" y="1923217"/>
            <a:ext cx="6485215" cy="844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 raw business data into actionable insights using comprehensive SQL analysis and interactive Power BI dashboards to optimize sales performance and operational efficiency.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7371" y="2965013"/>
            <a:ext cx="175855" cy="219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7537371" y="3241000"/>
            <a:ext cx="6485215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8" name="Text 5"/>
          <p:cNvSpPr/>
          <p:nvPr/>
        </p:nvSpPr>
        <p:spPr>
          <a:xfrm>
            <a:off x="7537371" y="3374588"/>
            <a:ext cx="2198251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SQL Data Analysis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7537371" y="3825121"/>
            <a:ext cx="64852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dive into transaction patterns and customer behavior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537371" y="4414123"/>
            <a:ext cx="175855" cy="219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7537371" y="4690110"/>
            <a:ext cx="6485215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2" name="Text 9"/>
          <p:cNvSpPr/>
          <p:nvPr/>
        </p:nvSpPr>
        <p:spPr>
          <a:xfrm>
            <a:off x="7537371" y="4823698"/>
            <a:ext cx="2281833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Power BI Dashboards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537371" y="5274231"/>
            <a:ext cx="64852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visualizations for real-time business monitoring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7537371" y="5863233"/>
            <a:ext cx="175855" cy="219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5" name="Shape 12"/>
          <p:cNvSpPr/>
          <p:nvPr/>
        </p:nvSpPr>
        <p:spPr>
          <a:xfrm>
            <a:off x="7537371" y="6139220"/>
            <a:ext cx="6485215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6" name="Text 13"/>
          <p:cNvSpPr/>
          <p:nvPr/>
        </p:nvSpPr>
        <p:spPr>
          <a:xfrm>
            <a:off x="7537371" y="6272808"/>
            <a:ext cx="2772966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Exploratory Data Analysis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537371" y="6723340"/>
            <a:ext cx="6485215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Uncovering hidden trends and growth opportunities</a:t>
            </a:r>
            <a:endParaRPr lang="en-US" sz="1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513" y="659011"/>
            <a:ext cx="7709773" cy="12806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Business Metrics Overview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3513" y="2349341"/>
            <a:ext cx="2399109" cy="676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$1.35M</a:t>
            </a:r>
            <a:endParaRPr lang="en-US" sz="5300" dirty="0"/>
          </a:p>
        </p:txBody>
      </p:sp>
      <p:sp>
        <p:nvSpPr>
          <p:cNvPr id="5" name="Text 2"/>
          <p:cNvSpPr/>
          <p:nvPr/>
        </p:nvSpPr>
        <p:spPr>
          <a:xfrm>
            <a:off x="6203513" y="3281482"/>
            <a:ext cx="2399109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Revenue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203513" y="3724394"/>
            <a:ext cx="2399109" cy="983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Generated across all product categories and customer segments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858726" y="2349341"/>
            <a:ext cx="2399228" cy="676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830</a:t>
            </a:r>
            <a:endParaRPr lang="en-US" sz="5300" dirty="0"/>
          </a:p>
        </p:txBody>
      </p:sp>
      <p:sp>
        <p:nvSpPr>
          <p:cNvPr id="8" name="Text 5"/>
          <p:cNvSpPr/>
          <p:nvPr/>
        </p:nvSpPr>
        <p:spPr>
          <a:xfrm>
            <a:off x="8858726" y="3281482"/>
            <a:ext cx="2399228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Total Orders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8858726" y="3724394"/>
            <a:ext cx="2399228" cy="983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Processed through our global distribution network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514058" y="2349341"/>
            <a:ext cx="2399228" cy="676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91</a:t>
            </a:r>
            <a:endParaRPr lang="en-US" sz="5300" dirty="0"/>
          </a:p>
        </p:txBody>
      </p:sp>
      <p:sp>
        <p:nvSpPr>
          <p:cNvPr id="11" name="Text 8"/>
          <p:cNvSpPr/>
          <p:nvPr/>
        </p:nvSpPr>
        <p:spPr>
          <a:xfrm>
            <a:off x="11514058" y="3281482"/>
            <a:ext cx="2399228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Active Customers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1514058" y="3724394"/>
            <a:ext cx="2399228" cy="983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Spanning multiple geographic regions and industries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8858726" y="5219938"/>
            <a:ext cx="2399228" cy="6761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8</a:t>
            </a:r>
            <a:endParaRPr lang="en-US" sz="5300" dirty="0"/>
          </a:p>
        </p:txBody>
      </p:sp>
      <p:sp>
        <p:nvSpPr>
          <p:cNvPr id="14" name="Text 11"/>
          <p:cNvSpPr/>
          <p:nvPr/>
        </p:nvSpPr>
        <p:spPr>
          <a:xfrm>
            <a:off x="8858726" y="6152078"/>
            <a:ext cx="2399228" cy="640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 Categories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8858726" y="6915031"/>
            <a:ext cx="2399228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Diverse portfolio serving varied market segments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6173"/>
            <a:ext cx="126052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Analysis - Top Revenue Generators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20265"/>
            <a:ext cx="7604284" cy="42583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959096" y="20919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Insights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959096" y="2673072"/>
            <a:ext cx="488501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top three customers—QUICK-Stop, Save-a-lot, and Ernst Handel—collectively represent nearly 26% of total revenue, highlighting strong customer loyalty and the importance of strategic account management.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8959096" y="5105638"/>
            <a:ext cx="4885015" cy="2052518"/>
          </a:xfrm>
          <a:prstGeom prst="roundRect">
            <a:avLst>
              <a:gd name="adj" fmla="val 4642"/>
            </a:avLst>
          </a:prstGeom>
          <a:solidFill>
            <a:srgbClr val="B6FCB8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5449729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696212" y="5389126"/>
            <a:ext cx="392108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Finding:</a:t>
            </a: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Top 5 customers generate 42% of total revenue, indicating concentrated value in key relationships.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2944"/>
            <a:ext cx="111036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Performance by Product Category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48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Beverages Leading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$286K Revenue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825728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Strongest performing category with consistent demand across all customer segments and geographic regions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451396" y="48363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Seasonal Patterns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51396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Q3 Decline Identified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5451396" y="5825728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Notable revenue dip in third quarter suggests seasonal impact requiring strategic inventory and marketing adjustments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601885"/>
            <a:ext cx="4196358" cy="2909888"/>
          </a:xfrm>
          <a:prstGeom prst="roundRect">
            <a:avLst>
              <a:gd name="adj" fmla="val 327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74568" y="4836319"/>
            <a:ext cx="29918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Growth Opportunities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4568" y="5326737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Category Expansion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874568" y="5825728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Underperforming categories present strategic opportunities for targeted marketing and product development initiatives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7802" y="398978"/>
            <a:ext cx="8770382" cy="453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Employee Performance &amp; Geographic Distribution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07802" y="1215033"/>
            <a:ext cx="3384352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 Performing Sales Representatives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507802" y="1604843"/>
            <a:ext cx="326469" cy="326469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562213" y="1632049"/>
            <a:ext cx="217646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79289" y="1654612"/>
            <a:ext cx="1813798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Margaret Peacock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979289" y="2026206"/>
            <a:ext cx="6158984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156 orders processed - Leading performer with exceptional customer relationship management and consistent sales excellence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507802" y="2780705"/>
            <a:ext cx="326469" cy="326469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62213" y="2807910"/>
            <a:ext cx="217646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979289" y="2830473"/>
            <a:ext cx="1813798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Janet Leverling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979289" y="3202067"/>
            <a:ext cx="6158984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127 orders processed - Strong regional performance with specialized industry knowledge and client retention expertise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507802" y="3956566"/>
            <a:ext cx="326469" cy="326469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562213" y="3983772"/>
            <a:ext cx="217646" cy="272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979289" y="4006334"/>
            <a:ext cx="1813798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Nancy Davolio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979289" y="4377928"/>
            <a:ext cx="6158984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123 orders processed - Consistent high-volume sales with focus on strategic account development</a:t>
            </a:r>
            <a:endParaRPr lang="en-US" sz="110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747" y="1233249"/>
            <a:ext cx="6630472" cy="6630472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7499747" y="8026956"/>
            <a:ext cx="1813798" cy="226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Geographic Insights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7499747" y="8398550"/>
            <a:ext cx="6630472" cy="464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distribution analysis reveals concentrated performance in key regions, with opportunities for expansion into underserved markets through strategic territory planning.</a:t>
            </a:r>
            <a:endParaRPr lang="en-US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6404"/>
            <a:ext cx="112477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Operational Insights &amp; Efficiency Metrics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868811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719274"/>
            <a:ext cx="30221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Delivery Performance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20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8.49 days average delivery time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708684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Current shipping performance meets industry standards but presents opportunity for competitive advantage through optimization initiatives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868811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3719274"/>
            <a:ext cx="32183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Inventory Management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420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Stock optimization potential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5235893" y="4708684"/>
            <a:ext cx="415861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reveals inventory imbalances across product categories, suggesting need for demand forecasting improvements and automated reorder systems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868811"/>
            <a:ext cx="566976" cy="56697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7995" y="3719274"/>
            <a:ext cx="3205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Shipping Cost Analysis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677995" y="4209693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Cost efficiency opportunities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9677995" y="4708684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Freight expense patterns indicate potential savings through carrier negotiations and route optimization strategies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885111"/>
            <a:ext cx="7074218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Strategic Recommendations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71" y="1833086"/>
            <a:ext cx="1024890" cy="18371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47267" y="2037993"/>
            <a:ext cx="3619262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Retention Program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1947267" y="2481262"/>
            <a:ext cx="647926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targeted loyalty initiatives for top-tier customers while developing strategies to elevate mid-tier accounts to premium status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471" y="3670221"/>
            <a:ext cx="1024890" cy="18371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47267" y="3875127"/>
            <a:ext cx="282035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Geographic Expansion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1947267" y="4318397"/>
            <a:ext cx="647926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successful regional models to penetrate underserved markets and establish new distribution channels in high-potential territories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471" y="5507355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47267" y="5712262"/>
            <a:ext cx="285964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Inventory Optimization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1947267" y="6155531"/>
            <a:ext cx="6479262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Deploy predictive analytics and automated inventory management to reduce carrying costs while improving product availability and customer satisfaction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5652" y="669608"/>
            <a:ext cx="4191357" cy="4068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Expected Business Impact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1991082" y="2264450"/>
            <a:ext cx="1601510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15%</a:t>
            </a:r>
            <a:endParaRPr lang="en-US" sz="25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5346" y="1450657"/>
            <a:ext cx="1953101" cy="195310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950244" y="3566398"/>
            <a:ext cx="1683425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Conservative Growth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455652" y="3899892"/>
            <a:ext cx="467260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Minimum expected revenue increase through operational improvements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6826448" y="2264450"/>
            <a:ext cx="1601510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20%</a:t>
            </a:r>
            <a:endParaRPr lang="en-US" sz="25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712" y="1450657"/>
            <a:ext cx="1953101" cy="195310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813471" y="3566398"/>
            <a:ext cx="1627584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Optimistic Scenario</a:t>
            </a:r>
            <a:endParaRPr lang="en-US" sz="1250" dirty="0"/>
          </a:p>
        </p:txBody>
      </p:sp>
      <p:sp>
        <p:nvSpPr>
          <p:cNvPr id="10" name="Text 6"/>
          <p:cNvSpPr/>
          <p:nvPr/>
        </p:nvSpPr>
        <p:spPr>
          <a:xfrm>
            <a:off x="5291018" y="3899892"/>
            <a:ext cx="467260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Potential growth with full implementation of strategic recommendations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4408765" y="5214938"/>
            <a:ext cx="1601510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12%</a:t>
            </a:r>
            <a:endParaRPr lang="en-US" sz="25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029" y="4401145"/>
            <a:ext cx="1953101" cy="195310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395788" y="6516886"/>
            <a:ext cx="1627584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Cost Reduction</a:t>
            </a:r>
            <a:endParaRPr lang="en-US" sz="1250" dirty="0"/>
          </a:p>
        </p:txBody>
      </p:sp>
      <p:sp>
        <p:nvSpPr>
          <p:cNvPr id="14" name="Text 9"/>
          <p:cNvSpPr/>
          <p:nvPr/>
        </p:nvSpPr>
        <p:spPr>
          <a:xfrm>
            <a:off x="2873335" y="6850380"/>
            <a:ext cx="467260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Projected operational efficiency gains through process optimization</a:t>
            </a:r>
            <a:endParaRPr lang="en-US" sz="1000" dirty="0"/>
          </a:p>
        </p:txBody>
      </p:sp>
      <p:sp>
        <p:nvSpPr>
          <p:cNvPr id="15" name="Text 10"/>
          <p:cNvSpPr/>
          <p:nvPr/>
        </p:nvSpPr>
        <p:spPr>
          <a:xfrm>
            <a:off x="650915" y="7205186"/>
            <a:ext cx="9312712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"Data-driven insights combined with strategic execution will position Northwind Traders for sustained competitive advantage and profitable growth."</a:t>
            </a:r>
            <a:endParaRPr lang="en-US" sz="1000" dirty="0"/>
          </a:p>
        </p:txBody>
      </p:sp>
      <p:sp>
        <p:nvSpPr>
          <p:cNvPr id="16" name="Shape 11"/>
          <p:cNvSpPr/>
          <p:nvPr/>
        </p:nvSpPr>
        <p:spPr>
          <a:xfrm>
            <a:off x="455652" y="7205186"/>
            <a:ext cx="15240" cy="208359"/>
          </a:xfrm>
          <a:prstGeom prst="rect">
            <a:avLst/>
          </a:prstGeom>
          <a:solidFill>
            <a:srgbClr val="4950BC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88905" y="1418153"/>
            <a:ext cx="3893344" cy="389334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631</Words>
  <Application>Microsoft Office PowerPoint</Application>
  <PresentationFormat>Custom</PresentationFormat>
  <Paragraphs>106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Inter</vt:lpstr>
      <vt:lpstr>Inter Bold</vt:lpstr>
      <vt:lpstr>Inter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Rupesh Gupta</cp:lastModifiedBy>
  <cp:revision>4</cp:revision>
  <dcterms:created xsi:type="dcterms:W3CDTF">2025-09-12T09:14:23Z</dcterms:created>
  <dcterms:modified xsi:type="dcterms:W3CDTF">2025-09-12T09:30:38Z</dcterms:modified>
</cp:coreProperties>
</file>